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B53AA8C-7726-4F2C-9871-0807CEDF801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50B4EAD-E37B-4F93-8B7C-B93EDA31E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/>
                <a:ea typeface="Times New Roman"/>
              </a:rPr>
              <a:t>Міжнародний банківський </a:t>
            </a:r>
            <a:r>
              <a:rPr lang="uk-UA" sz="2800" b="1" cap="all" dirty="0" smtClean="0">
                <a:latin typeface="Times New Roman"/>
                <a:ea typeface="Times New Roman"/>
              </a:rPr>
              <a:t>бізнес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74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6480720" cy="617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>
              <a:spcAft>
                <a:spcPts val="0"/>
              </a:spcAft>
            </a:pPr>
            <a:r>
              <a:rPr lang="uk-UA" sz="18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8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85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аналіз законів, закономірностей, тенденцій і особливостей розвитку банківської справи; взаємовідносин суб’єктів господарювання в цій сфері.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85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ознайомлення студентів із світовою валютною системою, принципами та методами її функціонування, з міжнародним валютним оточенням фірми, з порядком встановлення та розрахунку валютних курсів та ризиків, з системою міжнародного фінансування фірми. 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indent="304800" algn="just">
              <a:spcAft>
                <a:spcPts val="0"/>
              </a:spcAft>
            </a:pPr>
            <a:r>
              <a:rPr lang="ru-RU" sz="18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теоретико-практична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підготовка студентів з таких питань: концепції міжнародних кредитно-розрахункових та валютних операцій;  інструментарій міжнародних кредитно-розрахункових та валютних операцій;  оцінювання економічної ефективності міжнародних кредитно-розрахункових та валютних операцій.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1850" dirty="0" smtClean="0">
                <a:effectLst/>
                <a:latin typeface="Times New Roman"/>
                <a:ea typeface="Times New Roman"/>
              </a:rPr>
              <a:t>	</a:t>
            </a:r>
            <a:endParaRPr lang="ru-RU" sz="185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372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3120" y="352942"/>
            <a:ext cx="6376067" cy="691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</a:t>
            </a:r>
            <a:r>
              <a:rPr lang="uk-UA" sz="200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 і  </a:t>
            </a:r>
            <a:r>
              <a:rPr lang="uk-UA" sz="200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  <a:endParaRPr lang="en-US" sz="2000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Досліджувати економічні явища та процеси у міжнародній сфері на основі розуміння історичних передумов їх розвитку, виділяючи й узагальнюючи тенденції.</a:t>
            </a:r>
            <a:endParaRPr lang="en-US" sz="2000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Ідентифікувати, обговорювати та бути учасником ділових міжнародних організаційно-правових відносин, обґрунтовувати власну думку щодо конкретних умов реалізації форм МЕВ на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і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16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5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8626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207603"/>
            <a:ext cx="6624736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валютно-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валют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світові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них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понятійний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категорійний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ТНК, ТНБ на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ринках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ТНК, ТНБ; </a:t>
            </a: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транснаціональних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ТНК,ТНБ; </a:t>
            </a: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розраховувати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порівняти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валютно-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країнами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здійснити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систем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порівняти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валютно-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ідентифікацію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проблем ЗЕД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ТНК, ТНБ,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фондових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бірж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обґрунтовано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оптимальні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ринках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економіко-математичні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фондових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ринках; </a:t>
            </a: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валютними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кредитними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інвестиційними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потоками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активно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ринки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ринку.</a:t>
            </a:r>
            <a:endParaRPr lang="ru-RU" sz="135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0759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407408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1. Сутність, функції та структура сучасної  банківської системи.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2.  Ресурси комерційних банків та їх кредитний потенціал.</a:t>
            </a:r>
            <a:endParaRPr lang="ru-RU" sz="17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3. Операції комерційних банків з обслуговування платіжного </a:t>
            </a:r>
            <a:r>
              <a:rPr lang="ru-RU" sz="1700" dirty="0">
                <a:latin typeface="Times New Roman"/>
                <a:ea typeface="Times New Roman"/>
              </a:rPr>
              <a:t>обороту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4.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Кредитні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операції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банків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5. </a:t>
            </a:r>
            <a:r>
              <a:rPr lang="ru-RU" sz="1700" dirty="0" err="1">
                <a:latin typeface="Times New Roman"/>
                <a:ea typeface="Times New Roman"/>
              </a:rPr>
              <a:t>Оцінка</a:t>
            </a:r>
            <a:r>
              <a:rPr lang="ru-RU" sz="1700" dirty="0">
                <a:latin typeface="Times New Roman"/>
                <a:ea typeface="Times New Roman"/>
              </a:rPr>
              <a:t> банками </a:t>
            </a:r>
            <a:r>
              <a:rPr lang="ru-RU" sz="1700" dirty="0" err="1">
                <a:latin typeface="Times New Roman"/>
                <a:ea typeface="Times New Roman"/>
              </a:rPr>
              <a:t>кредитоспроможності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позичальника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6. </a:t>
            </a:r>
            <a:r>
              <a:rPr lang="ru-RU" sz="1700" dirty="0" err="1">
                <a:latin typeface="Times New Roman"/>
                <a:ea typeface="Times New Roman"/>
              </a:rPr>
              <a:t>Страхування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від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кредитних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ризиків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7. </a:t>
            </a:r>
            <a:r>
              <a:rPr lang="ru-RU" sz="1700" dirty="0" err="1">
                <a:latin typeface="Times New Roman"/>
                <a:ea typeface="Times New Roman"/>
              </a:rPr>
              <a:t>Операції</a:t>
            </a:r>
            <a:r>
              <a:rPr lang="ru-RU" sz="1700" dirty="0">
                <a:latin typeface="Times New Roman"/>
                <a:ea typeface="Times New Roman"/>
              </a:rPr>
              <a:t> банку з </a:t>
            </a:r>
            <a:r>
              <a:rPr lang="ru-RU" sz="1700" dirty="0" err="1">
                <a:latin typeface="Times New Roman"/>
                <a:ea typeface="Times New Roman"/>
              </a:rPr>
              <a:t>цінними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паперами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8. Вексельні операції банків як різновид операцій з цінними </a:t>
            </a:r>
            <a:r>
              <a:rPr lang="uk-UA" sz="1700" dirty="0" smtClean="0">
                <a:latin typeface="Times New Roman"/>
                <a:ea typeface="Times New Roman"/>
              </a:rPr>
              <a:t>паперами.</a:t>
            </a:r>
            <a:endParaRPr lang="en-US" sz="1700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1700" dirty="0" smtClean="0">
                <a:latin typeface="Times New Roman"/>
                <a:ea typeface="Times New Roman"/>
              </a:rPr>
              <a:t>Тема </a:t>
            </a:r>
            <a:r>
              <a:rPr lang="uk-UA" sz="1700" dirty="0">
                <a:latin typeface="Times New Roman"/>
                <a:ea typeface="Times New Roman"/>
              </a:rPr>
              <a:t>9. Формування та управління портфелем цінних паперів.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10. Валютні операції банків.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11. Операції банків з міжнародних розрахунків.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12. Нетрадиційні банківські операції </a:t>
            </a:r>
            <a:r>
              <a:rPr lang="ru-RU" sz="1700" dirty="0">
                <a:latin typeface="Times New Roman"/>
                <a:ea typeface="Times New Roman"/>
              </a:rPr>
              <a:t>та </a:t>
            </a:r>
            <a:r>
              <a:rPr lang="ru-RU" sz="1700" dirty="0" err="1">
                <a:latin typeface="Times New Roman"/>
                <a:ea typeface="Times New Roman"/>
              </a:rPr>
              <a:t>послуги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13.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Банківський</a:t>
            </a:r>
            <a:r>
              <a:rPr lang="ru-RU" sz="1700" dirty="0">
                <a:latin typeface="Times New Roman"/>
                <a:ea typeface="Times New Roman"/>
              </a:rPr>
              <a:t> маркетинг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14. </a:t>
            </a:r>
            <a:r>
              <a:rPr lang="ru-RU" sz="1700" dirty="0" err="1">
                <a:latin typeface="Times New Roman"/>
                <a:ea typeface="Times New Roman"/>
              </a:rPr>
              <a:t>Банківський</a:t>
            </a:r>
            <a:r>
              <a:rPr lang="ru-RU" sz="1700" dirty="0">
                <a:latin typeface="Times New Roman"/>
                <a:ea typeface="Times New Roman"/>
              </a:rPr>
              <a:t>  менеджмент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15. </a:t>
            </a:r>
            <a:r>
              <a:rPr lang="ru-RU" sz="1700" dirty="0" err="1">
                <a:latin typeface="Times New Roman"/>
                <a:ea typeface="Times New Roman"/>
              </a:rPr>
              <a:t>Державний</a:t>
            </a:r>
            <a:r>
              <a:rPr lang="ru-RU" sz="1700" dirty="0">
                <a:latin typeface="Times New Roman"/>
                <a:ea typeface="Times New Roman"/>
              </a:rPr>
              <a:t> контроль за </a:t>
            </a:r>
            <a:r>
              <a:rPr lang="ru-RU" sz="1700" dirty="0" err="1">
                <a:latin typeface="Times New Roman"/>
                <a:ea typeface="Times New Roman"/>
              </a:rPr>
              <a:t>здійсненням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банківських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операцій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00390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407893" cy="475252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Амеліна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І.В.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І.В.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Амеліна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 : «Центр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», 2013. – 256 с.</a:t>
            </a:r>
          </a:p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2. Андросова Т. 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Т. В. Андросова, В. О. Козуб. –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Харків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: ХДУХТ, 2006. – 263 с. </a:t>
            </a:r>
          </a:p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3. Бестужева С.В.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С.В.Бестужева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Харківський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університет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Х.: ХНЕУ, 2009 р., – 384 с. </a:t>
            </a:r>
          </a:p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Боринець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С.Я.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валютно-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С. Я.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Боринець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вид 5-те,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переробл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допов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2008. – 582 с. </a:t>
            </a:r>
          </a:p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5. Воронова А. Е.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Воронова А. Е.,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Єрохіна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Л. В., Рябенко Л. І. – К. : ВД «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Професіонал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», 2006. – 352 с.</a:t>
            </a:r>
          </a:p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6. Горбач Л.М.,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Плотніков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О.В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К.: Кондор, 2005. – 266с.</a:t>
            </a:r>
            <a:r>
              <a:rPr lang="ru-RU" dirty="0"/>
              <a:t>	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xmlns="" val="2139412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16</TotalTime>
  <Words>658</Words>
  <Application>Microsoft Office PowerPoint</Application>
  <PresentationFormat>Экран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</vt:lpstr>
      <vt:lpstr>Слайд 2</vt:lpstr>
      <vt:lpstr>Слайд 3</vt:lpstr>
      <vt:lpstr>Слайд 4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anna</cp:lastModifiedBy>
  <cp:revision>5</cp:revision>
  <dcterms:created xsi:type="dcterms:W3CDTF">2020-06-09T19:33:12Z</dcterms:created>
  <dcterms:modified xsi:type="dcterms:W3CDTF">2020-08-17T16:58:38Z</dcterms:modified>
</cp:coreProperties>
</file>